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5" r:id="rId3"/>
    <p:sldId id="257" r:id="rId4"/>
    <p:sldId id="297" r:id="rId5"/>
    <p:sldId id="317" r:id="rId6"/>
    <p:sldId id="260" r:id="rId7"/>
    <p:sldId id="296" r:id="rId8"/>
    <p:sldId id="298" r:id="rId9"/>
    <p:sldId id="299" r:id="rId10"/>
    <p:sldId id="316" r:id="rId11"/>
    <p:sldId id="302" r:id="rId12"/>
    <p:sldId id="313" r:id="rId13"/>
    <p:sldId id="320" r:id="rId14"/>
    <p:sldId id="304" r:id="rId15"/>
    <p:sldId id="305" r:id="rId16"/>
    <p:sldId id="306" r:id="rId17"/>
    <p:sldId id="307" r:id="rId18"/>
    <p:sldId id="308" r:id="rId19"/>
    <p:sldId id="318" r:id="rId20"/>
    <p:sldId id="319" r:id="rId21"/>
    <p:sldId id="309" r:id="rId22"/>
    <p:sldId id="310" r:id="rId23"/>
  </p:sldIdLst>
  <p:sldSz cx="9144000" cy="5715000" type="screen16x10"/>
  <p:notesSz cx="6858000" cy="9144000"/>
  <p:defaultTextStyle>
    <a:defPPr>
      <a:defRPr lang="de-DE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660" y="12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A5E30-967A-4DA7-9C1C-7446A2860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20701D-58C7-4728-BDF0-46D0B2EB7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CB74A0-3900-4304-9CA9-EEA56301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7EC27C-C345-4B5C-8052-B150A454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5BE232-CB2E-44C6-A34B-09C9ED9F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670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71D78-1F11-40F2-972B-40B66C2B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45AB837-3249-488D-A40E-0593A5777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62AE9D-80B7-4512-9F53-AFE240F6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0EDF79-CB3D-4642-9660-1521C07A3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92EC04-0DA3-4D3E-8972-9E068B27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5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89FA73A-6EE1-4B38-B9D2-532CBE450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F1F7981-3CEA-438A-8532-EA78FBC93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D9CB42-F30B-42A3-AD01-A3973E73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B467CE-9A64-4B44-969B-E225C2AB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7531D7-1890-43AA-AFFD-F16CF6F4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141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00"/>
            <a:ext cx="6856214" cy="4445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635000"/>
            <a:ext cx="2193989" cy="4445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082040"/>
            <a:ext cx="5486400" cy="2712720"/>
          </a:xfrm>
        </p:spPr>
        <p:txBody>
          <a:bodyPr anchor="b">
            <a:normAutofit/>
          </a:bodyPr>
          <a:lstStyle>
            <a:lvl1pPr algn="l">
              <a:defRPr sz="4600" spc="-78" baseline="0">
                <a:solidFill>
                  <a:srgbClr val="FFFFFF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891872"/>
            <a:ext cx="5486400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7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56616" indent="0" algn="ctr">
              <a:buNone/>
              <a:defRPr sz="1700"/>
            </a:lvl2pPr>
            <a:lvl3pPr marL="713232" indent="0" algn="ctr">
              <a:buNone/>
              <a:defRPr sz="1700"/>
            </a:lvl3pPr>
            <a:lvl4pPr marL="1069848" indent="0" algn="ctr">
              <a:buNone/>
              <a:defRPr sz="1600"/>
            </a:lvl4pPr>
            <a:lvl5pPr marL="1426464" indent="0" algn="ctr">
              <a:buNone/>
              <a:defRPr sz="1600"/>
            </a:lvl5pPr>
            <a:lvl6pPr marL="1783080" indent="0" algn="ctr">
              <a:buNone/>
              <a:defRPr sz="1600"/>
            </a:lvl6pPr>
            <a:lvl7pPr marL="2139696" indent="0" algn="ctr">
              <a:buNone/>
              <a:defRPr sz="1600"/>
            </a:lvl7pPr>
            <a:lvl8pPr marL="2496312" indent="0" algn="ctr">
              <a:buNone/>
              <a:defRPr sz="1600"/>
            </a:lvl8pPr>
            <a:lvl9pPr marL="2852928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de-CH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de-CH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23.08.2022</a:t>
            </a:fld>
            <a:endParaRPr lang="de-CH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de-CH" smtClean="0">
                <a:solidFill>
                  <a:srgbClr val="40BAD2"/>
                </a:solidFill>
              </a:rPr>
              <a:pPr/>
              <a:t>‹Nr.›</a:t>
            </a:fld>
            <a:endParaRPr lang="de-CH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53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46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082040"/>
            <a:ext cx="5486400" cy="2712720"/>
          </a:xfrm>
        </p:spPr>
        <p:txBody>
          <a:bodyPr anchor="b">
            <a:normAutofit/>
          </a:bodyPr>
          <a:lstStyle>
            <a:lvl1pPr>
              <a:defRPr sz="4600" b="0" spc="-78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893820"/>
            <a:ext cx="5486400" cy="762000"/>
          </a:xfrm>
        </p:spPr>
        <p:txBody>
          <a:bodyPr anchor="t">
            <a:normAutofit/>
          </a:bodyPr>
          <a:lstStyle>
            <a:lvl1pPr marL="0" indent="0">
              <a:buNone/>
              <a:defRPr sz="17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42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723900"/>
            <a:ext cx="2606040" cy="426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723900"/>
            <a:ext cx="2606040" cy="426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852988"/>
            <a:ext cx="2606040" cy="6731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609113"/>
            <a:ext cx="2606040" cy="3352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852989"/>
            <a:ext cx="2606040" cy="677643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609113"/>
            <a:ext cx="2606040" cy="3352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2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84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952500"/>
            <a:ext cx="2125980" cy="1981200"/>
          </a:xfrm>
        </p:spPr>
        <p:txBody>
          <a:bodyPr anchor="b">
            <a:normAutofit/>
          </a:bodyPr>
          <a:lstStyle>
            <a:lvl1pPr>
              <a:defRPr sz="2500" b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723900"/>
            <a:ext cx="5486400" cy="426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911813"/>
            <a:ext cx="2125980" cy="193499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0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72A70-86A8-4BE6-9AB0-B830698F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3AF828-74C0-43A8-AAE0-AB6803B5B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68C360-0FF6-434D-BD42-AC00B335E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14A50-372E-4BAB-9778-969EBB2C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6D629F-CDCF-4B73-840C-174F555A342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A2F7303B-C51B-4138-9840-18F55BE0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</p:spPr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030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952500"/>
            <a:ext cx="2125980" cy="1981200"/>
          </a:xfrm>
        </p:spPr>
        <p:txBody>
          <a:bodyPr anchor="b">
            <a:normAutofit/>
          </a:bodyPr>
          <a:lstStyle>
            <a:lvl1pPr>
              <a:defRPr sz="25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639516"/>
            <a:ext cx="6086423" cy="444246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910840"/>
            <a:ext cx="2125980" cy="193548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5296959"/>
            <a:ext cx="4433638" cy="304271"/>
          </a:xfrm>
        </p:spPr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69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62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825500"/>
            <a:ext cx="2114550" cy="41275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723900"/>
            <a:ext cx="5486400" cy="4267200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8/23/2022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‹Nr.›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3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9434B-DF67-477B-BD1B-64877288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2FE460-D0A2-4270-BD3E-D6C29D04D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7303B-C51B-4138-9840-18F55BE0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694A16-F1C1-4B01-8BF8-2DDAEED8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A756C9-AADF-47CC-A418-D88A8E1D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362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F6482-897F-4FBE-B7E5-BFDF4137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E1EE0F-5A9F-45A4-AED7-C1B00F02B4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53F3CA-8DB5-4D54-94EA-E093ACCB9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CB1A0E-E494-4B5C-AF95-32C568B1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5279BD-5F45-4C16-A814-342C2D4A0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909758-A3A6-4CF3-A9BC-24671CB9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515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1C763-4773-4B28-94DB-542518C4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1F811E-392A-4DC2-B064-8207F7283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3F135B-01A7-4348-B396-F123D6BD1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76127B-6CB1-4CE9-8B68-E58108910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482AEE-D6D5-4482-906D-83DD57D80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BC718FB-4705-4ADE-8B7F-413767C4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61F1FC7-B4ED-4320-9522-2184F2BF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7E5D02-70B5-44E8-AA96-269E2B4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747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A1498-C111-4D9A-A365-51FF3A03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E1A25-10DA-422B-9387-8895C0992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0F3172-2B35-4483-B8C9-198AF120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7C7B4C-43EC-4678-A6A0-86A2FE21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565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508BDF-7EB4-4C14-8910-E218A472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8A1121-80A9-4D16-80C8-1B21DE14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1A917C-D2C3-48D3-8542-A92849F7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7543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9928F-B77B-40B1-8F33-DE054C7B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38EA42-07FB-4BEB-B6F4-603AB4115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C60DC-2A77-4EAB-8BC4-FAD91CAFC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0139BD-ADB9-455B-935D-872CD5A0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D43084-9E1F-4F25-A2A3-09926349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605621-248E-40F4-B10B-97E0D837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528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84812-F2D9-4618-AE2C-B348DE3A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C1FBA69-1AAA-4FCC-81F9-F82468CAA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9B1203-D125-43C8-AC38-D02B631CB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E5048E-8EC2-4805-A078-A137DAE3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BF37-CD69-46D9-89C1-56DFEBDBEE7B}" type="datetimeFigureOut">
              <a:rPr lang="de-CH" smtClean="0"/>
              <a:t>23.08.2022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A17A1C-8317-4E9C-94B5-F8D959C7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80280B-1031-46B0-A1D1-078B00D2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629F-CDCF-4B73-840C-174F555A34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225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8916DA1-8515-4355-8AE2-B322A694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611030-D152-4CE6-A67A-AB43ED0DA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EF9DD1-F31F-4A41-9630-611F0BE89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9B3BF37-CD69-46D9-89C1-56DFEBDBEE7B}" type="datetimeFigureOut">
              <a:rPr lang="de-CH" smtClean="0"/>
              <a:pPr/>
              <a:t>23.08.2022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6FF22E-5FA8-495C-8146-4127021B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A1986B-D3D7-41C6-8DF1-13467DD15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06D629F-CDCF-4B73-840C-174F555A342D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Picture 2" descr="O:\ED\ED-B-WG\Schulleitung\Langloh\Gebäude\Logo\LOGO\WG_LOGO_20100817_BG_trasnp_600DP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18" y="5306533"/>
            <a:ext cx="886467" cy="3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3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460"/>
            <a:ext cx="2582693" cy="44424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936531"/>
            <a:ext cx="2582693" cy="3834319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de-DE" noProof="0" dirty="0"/>
              <a:t>Titelmasterformat durch Klicken bearbeiten</a:t>
            </a:r>
            <a:endParaRPr lang="de-CH" noProof="0" dirty="0"/>
          </a:p>
        </p:txBody>
      </p:sp>
      <p:sp>
        <p:nvSpPr>
          <p:cNvPr id="38" name="Rectangle 37"/>
          <p:cNvSpPr/>
          <p:nvPr/>
        </p:nvSpPr>
        <p:spPr>
          <a:xfrm>
            <a:off x="8861898" y="632460"/>
            <a:ext cx="288036" cy="444246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6427" y="632460"/>
            <a:ext cx="5593091" cy="444246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CH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5296959"/>
            <a:ext cx="20574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356616"/>
            <a:fld id="{5586B75A-687E-405C-8A0B-8D00578BA2C3}" type="datetimeFigureOut">
              <a:rPr lang="de-CH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356616"/>
              <a:t>23.08.2022</a:t>
            </a:fld>
            <a:endParaRPr lang="de-CH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2964" y="5296959"/>
            <a:ext cx="3502625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356616"/>
            <a:endParaRPr lang="de-CH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5296959"/>
            <a:ext cx="1148195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 b="1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356616"/>
            <a:fld id="{4FAB73BC-B049-4115-A692-8D63A059BFB8}" type="slidenum">
              <a:rPr lang="de-CH" smtClean="0">
                <a:solidFill>
                  <a:srgbClr val="40BAD2"/>
                </a:solidFill>
              </a:rPr>
              <a:pPr defTabSz="356616"/>
              <a:t>‹Nr.›</a:t>
            </a:fld>
            <a:endParaRPr lang="de-CH" dirty="0">
              <a:solidFill>
                <a:srgbClr val="40BAD2"/>
              </a:solidFill>
            </a:endParaRPr>
          </a:p>
        </p:txBody>
      </p:sp>
      <p:pic>
        <p:nvPicPr>
          <p:cNvPr id="10" name="Picture 2" descr="O:\ED\ED-B-WG\Schulleitung\Langloh\Gebäude\Logo\LOGO\WG_LOGO_20100817_BG_trasnp_600DP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693" y="5306533"/>
            <a:ext cx="886467" cy="3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4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600" kern="1200" spc="-47" baseline="0">
          <a:solidFill>
            <a:srgbClr val="FFFFFF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42646" indent="-142646" algn="l" defTabSz="713232" rtl="0" eaLnBrk="1" latinLnBrk="0" hangingPunct="1">
        <a:lnSpc>
          <a:spcPct val="90000"/>
        </a:lnSpc>
        <a:spcBef>
          <a:spcPts val="936"/>
        </a:spcBef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34924" indent="-142646" algn="l" defTabSz="713232" rtl="0" eaLnBrk="1" latinLnBrk="0" hangingPunct="1">
        <a:lnSpc>
          <a:spcPct val="90000"/>
        </a:lnSpc>
        <a:spcBef>
          <a:spcPts val="195"/>
        </a:spcBef>
        <a:spcAft>
          <a:spcPts val="195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891540" indent="-142646" algn="l" defTabSz="713232" rtl="0" eaLnBrk="1" latinLnBrk="0" hangingPunct="1">
        <a:lnSpc>
          <a:spcPct val="90000"/>
        </a:lnSpc>
        <a:spcBef>
          <a:spcPts val="195"/>
        </a:spcBef>
        <a:spcAft>
          <a:spcPts val="195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48156" indent="-142646" algn="l" defTabSz="713232" rtl="0" eaLnBrk="1" latinLnBrk="0" hangingPunct="1">
        <a:lnSpc>
          <a:spcPct val="90000"/>
        </a:lnSpc>
        <a:spcBef>
          <a:spcPts val="195"/>
        </a:spcBef>
        <a:spcAft>
          <a:spcPts val="195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604772" indent="-142646" algn="l" defTabSz="713232" rtl="0" eaLnBrk="1" latinLnBrk="0" hangingPunct="1">
        <a:lnSpc>
          <a:spcPct val="90000"/>
        </a:lnSpc>
        <a:spcBef>
          <a:spcPts val="195"/>
        </a:spcBef>
        <a:spcAft>
          <a:spcPts val="195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195"/>
        </a:spcBef>
        <a:spcAft>
          <a:spcPts val="195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195"/>
        </a:spcBef>
        <a:spcAft>
          <a:spcPts val="195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195"/>
        </a:spcBef>
        <a:spcAft>
          <a:spcPts val="195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195"/>
        </a:spcBef>
        <a:spcAft>
          <a:spcPts val="195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setzessammlung.bs.ch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513" y="1082040"/>
            <a:ext cx="5831633" cy="2712720"/>
          </a:xfrm>
        </p:spPr>
        <p:txBody>
          <a:bodyPr>
            <a:normAutofit/>
          </a:bodyPr>
          <a:lstStyle/>
          <a:p>
            <a:r>
              <a:rPr lang="de-CH" sz="4800" spc="40" dirty="0"/>
              <a:t>Herzlich</a:t>
            </a:r>
            <a:r>
              <a:rPr lang="en-US" sz="4800" spc="40" dirty="0"/>
              <a:t> </a:t>
            </a:r>
            <a:r>
              <a:rPr lang="de-CH" sz="4800" spc="40" dirty="0"/>
              <a:t>willkommen</a:t>
            </a:r>
            <a:endParaRPr lang="en-US" sz="4800" spc="4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514" y="3891872"/>
            <a:ext cx="5887617" cy="762000"/>
          </a:xfrm>
        </p:spPr>
        <p:txBody>
          <a:bodyPr>
            <a:normAutofit/>
          </a:bodyPr>
          <a:lstStyle/>
          <a:p>
            <a:r>
              <a:rPr lang="en-US" sz="2000" spc="-23" dirty="0"/>
              <a:t>Wirtschaftsgymnasium und Wirtschaftsmittelschule</a:t>
            </a:r>
          </a:p>
        </p:txBody>
      </p:sp>
      <p:pic>
        <p:nvPicPr>
          <p:cNvPr id="4" name="Picture 2" descr="O:\ED\ED-B-WG\Schulleitung\Langloh\Gebäude\Logo\LOGO\WG_LOGO_20100817_BG_trasnp_600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425" y="4326655"/>
            <a:ext cx="2166919" cy="7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30" r="17249" b="9385"/>
          <a:stretch/>
        </p:blipFill>
        <p:spPr>
          <a:xfrm>
            <a:off x="-4079" y="636814"/>
            <a:ext cx="6862079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Repetition?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5113" indent="-2651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altLang="de-DE" dirty="0">
                <a:sym typeface="Wingdings 3" pitchFamily="18" charset="2"/>
              </a:rPr>
              <a:t>Es gilt § 51 der </a:t>
            </a:r>
            <a:r>
              <a:rPr lang="de-CH" altLang="de-DE" b="1" dirty="0">
                <a:sym typeface="Wingdings 3" pitchFamily="18" charset="2"/>
              </a:rPr>
              <a:t>Schullaufbahnverordnung</a:t>
            </a:r>
          </a:p>
          <a:p>
            <a:pPr marL="265113" indent="-2651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altLang="de-DE" i="1" dirty="0">
                <a:sym typeface="Wingdings 3" pitchFamily="18" charset="2"/>
              </a:rPr>
              <a:t>«</a:t>
            </a:r>
            <a:r>
              <a:rPr lang="de-CH" i="1" dirty="0"/>
              <a:t>Schülerinnen und Schüler des Gymnasiums und der FMS, IMS und WMS, die nicht befördert werden, können das vorausgehende Unterrichtsjahr wiederholen, wenn im Zeugnis die Summe aller Notenabweichungen von 4 nach unten um höchstens den Wert </a:t>
            </a:r>
            <a:r>
              <a:rPr lang="de-CH" i="1" dirty="0">
                <a:solidFill>
                  <a:srgbClr val="FF0000"/>
                </a:solidFill>
              </a:rPr>
              <a:t>2</a:t>
            </a:r>
            <a:r>
              <a:rPr lang="de-CH" i="1" dirty="0"/>
              <a:t> grösser ist als die Summe aller Notenabweichungen von 4 nach oben.»</a:t>
            </a:r>
          </a:p>
          <a:p>
            <a:pPr marL="265113" indent="-265113">
              <a:buClr>
                <a:srgbClr val="3333FF"/>
              </a:buClr>
              <a:buFont typeface="Wingdings" panose="05000000000000000000" pitchFamily="2" charset="2"/>
              <a:buChar char="§"/>
            </a:pPr>
            <a:endParaRPr lang="de-CH" i="1" dirty="0"/>
          </a:p>
          <a:p>
            <a:pPr marL="265113" indent="-265113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CH" altLang="de-DE" dirty="0">
                <a:sym typeface="Wingdings 3" pitchFamily="18" charset="2"/>
              </a:rPr>
              <a:t>2 x Note </a:t>
            </a:r>
            <a:r>
              <a:rPr lang="de-CH" altLang="de-DE" dirty="0" smtClean="0">
                <a:sym typeface="Wingdings 3" pitchFamily="18" charset="2"/>
              </a:rPr>
              <a:t>5   |   5 </a:t>
            </a:r>
            <a:r>
              <a:rPr lang="de-CH" altLang="de-DE" dirty="0">
                <a:sym typeface="Wingdings 3" pitchFamily="18" charset="2"/>
              </a:rPr>
              <a:t>x Note </a:t>
            </a:r>
            <a:r>
              <a:rPr lang="de-CH" altLang="de-DE" dirty="0" smtClean="0">
                <a:sym typeface="Wingdings 3" pitchFamily="18" charset="2"/>
              </a:rPr>
              <a:t>4   |   4 </a:t>
            </a:r>
            <a:r>
              <a:rPr lang="de-CH" altLang="de-DE" dirty="0">
                <a:sym typeface="Wingdings 3" pitchFamily="18" charset="2"/>
              </a:rPr>
              <a:t>x Note 3</a:t>
            </a:r>
            <a:br>
              <a:rPr lang="de-CH" altLang="de-DE" dirty="0">
                <a:sym typeface="Wingdings 3" pitchFamily="18" charset="2"/>
              </a:rPr>
            </a:br>
            <a:r>
              <a:rPr lang="de-CH" altLang="de-DE" dirty="0">
                <a:sym typeface="Wingdings 3" pitchFamily="18" charset="2"/>
              </a:rPr>
              <a:t>Abweichung nach unten: 4; nach oben: 2; Diff.: </a:t>
            </a:r>
            <a:r>
              <a:rPr lang="de-CH" altLang="de-DE" b="1" dirty="0">
                <a:solidFill>
                  <a:srgbClr val="FF0000"/>
                </a:solidFill>
                <a:sym typeface="Wingdings 3" pitchFamily="18" charset="2"/>
              </a:rPr>
              <a:t>2</a:t>
            </a:r>
            <a:r>
              <a:rPr lang="de-CH" altLang="de-DE" dirty="0">
                <a:sym typeface="Wingdings 3" pitchFamily="18" charset="2"/>
              </a:rPr>
              <a:t> </a:t>
            </a:r>
          </a:p>
          <a:p>
            <a:pPr marL="265113" indent="-265113">
              <a:buClr>
                <a:srgbClr val="FF0000"/>
              </a:buClr>
              <a:buFont typeface="Symbol" panose="05050102010706020507" pitchFamily="18" charset="2"/>
              <a:buChar char="-"/>
            </a:pPr>
            <a:r>
              <a:rPr lang="de-CH" altLang="de-DE" dirty="0">
                <a:sym typeface="Wingdings 3" pitchFamily="18" charset="2"/>
              </a:rPr>
              <a:t>2 x Note </a:t>
            </a:r>
            <a:r>
              <a:rPr lang="de-CH" altLang="de-DE" dirty="0" smtClean="0">
                <a:sym typeface="Wingdings 3" pitchFamily="18" charset="2"/>
              </a:rPr>
              <a:t>5   </a:t>
            </a:r>
            <a:r>
              <a:rPr lang="de-CH" altLang="de-DE" dirty="0">
                <a:sym typeface="Wingdings 3" pitchFamily="18" charset="2"/>
              </a:rPr>
              <a:t>| </a:t>
            </a:r>
            <a:r>
              <a:rPr lang="de-CH" altLang="de-DE" dirty="0" smtClean="0">
                <a:sym typeface="Wingdings 3" pitchFamily="18" charset="2"/>
              </a:rPr>
              <a:t>  5 </a:t>
            </a:r>
            <a:r>
              <a:rPr lang="de-CH" altLang="de-DE" dirty="0">
                <a:sym typeface="Wingdings 3" pitchFamily="18" charset="2"/>
              </a:rPr>
              <a:t>x Note 4 </a:t>
            </a:r>
            <a:r>
              <a:rPr lang="de-CH" altLang="de-DE" dirty="0" smtClean="0">
                <a:sym typeface="Wingdings 3" pitchFamily="18" charset="2"/>
              </a:rPr>
              <a:t>  |   3 </a:t>
            </a:r>
            <a:r>
              <a:rPr lang="de-CH" altLang="de-DE" dirty="0">
                <a:sym typeface="Wingdings 3" pitchFamily="18" charset="2"/>
              </a:rPr>
              <a:t>x Note 3 </a:t>
            </a:r>
            <a:r>
              <a:rPr lang="de-CH" altLang="de-DE" dirty="0" smtClean="0">
                <a:sym typeface="Wingdings 3" pitchFamily="18" charset="2"/>
              </a:rPr>
              <a:t>  |   1 </a:t>
            </a:r>
            <a:r>
              <a:rPr lang="de-CH" altLang="de-DE" dirty="0">
                <a:sym typeface="Wingdings 3" pitchFamily="18" charset="2"/>
              </a:rPr>
              <a:t>x Note 2,5</a:t>
            </a:r>
            <a:br>
              <a:rPr lang="de-CH" altLang="de-DE" dirty="0">
                <a:sym typeface="Wingdings 3" pitchFamily="18" charset="2"/>
              </a:rPr>
            </a:br>
            <a:r>
              <a:rPr lang="de-CH" altLang="de-DE" dirty="0" smtClean="0">
                <a:sym typeface="Wingdings 3" pitchFamily="18" charset="2"/>
              </a:rPr>
              <a:t>Abweichung </a:t>
            </a:r>
            <a:r>
              <a:rPr lang="de-CH" altLang="de-DE" dirty="0">
                <a:sym typeface="Wingdings 3" pitchFamily="18" charset="2"/>
              </a:rPr>
              <a:t>nach unten: 4,5; nach oben: 2; Diff.: </a:t>
            </a:r>
            <a:r>
              <a:rPr lang="de-CH" altLang="de-DE" b="1" dirty="0" smtClean="0">
                <a:solidFill>
                  <a:srgbClr val="FF0000"/>
                </a:solidFill>
                <a:sym typeface="Wingdings 3" pitchFamily="18" charset="2"/>
              </a:rPr>
              <a:t>2,5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94753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A06A9-86B6-490C-922F-89F0CA90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Notengebung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2F75BB-EEE7-4789-9FB8-8DA666B0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indent="-355600">
              <a:buClr>
                <a:srgbClr val="0070C0"/>
              </a:buClr>
              <a:buFont typeface="Wingdings"/>
              <a:buChar char="ð"/>
            </a:pPr>
            <a:r>
              <a:rPr lang="de-CH" altLang="de-DE" sz="2400" dirty="0" smtClean="0">
                <a:sym typeface="Wingdings 3" pitchFamily="18" charset="2"/>
              </a:rPr>
              <a:t>Bitte </a:t>
            </a:r>
            <a:r>
              <a:rPr lang="de-CH" altLang="de-DE" sz="2400" dirty="0">
                <a:sym typeface="Wingdings 3" pitchFamily="18" charset="2"/>
              </a:rPr>
              <a:t>beachten Sie </a:t>
            </a:r>
            <a:r>
              <a:rPr lang="de-CH" altLang="de-DE" sz="2400" dirty="0" smtClean="0">
                <a:sym typeface="Wingdings 3" pitchFamily="18" charset="2"/>
              </a:rPr>
              <a:t>den </a:t>
            </a:r>
            <a:r>
              <a:rPr lang="de-CH" altLang="de-DE" sz="2400" b="1" dirty="0" smtClean="0">
                <a:sym typeface="Wingdings 3" pitchFamily="18" charset="2"/>
              </a:rPr>
              <a:t>Notenleitfaden</a:t>
            </a:r>
            <a:r>
              <a:rPr lang="de-CH" altLang="de-DE" sz="2400" dirty="0" smtClean="0">
                <a:sym typeface="Wingdings 3" pitchFamily="18" charset="2"/>
              </a:rPr>
              <a:t/>
            </a:r>
            <a:br>
              <a:rPr lang="de-CH" altLang="de-DE" sz="2400" dirty="0" smtClean="0">
                <a:sym typeface="Wingdings 3" pitchFamily="18" charset="2"/>
              </a:rPr>
            </a:br>
            <a:r>
              <a:rPr lang="de-CH" altLang="de-DE" sz="2400" dirty="0" smtClean="0">
                <a:sym typeface="Wingdings 3" pitchFamily="18" charset="2"/>
              </a:rPr>
              <a:t>(Dokumente A-Z auf der Webseite)</a:t>
            </a:r>
          </a:p>
          <a:p>
            <a:pPr marL="355600" indent="-355600">
              <a:buClr>
                <a:srgbClr val="0070C0"/>
              </a:buClr>
              <a:buFont typeface="Wingdings"/>
              <a:buChar char="ð"/>
            </a:pPr>
            <a:r>
              <a:rPr lang="de-CH" altLang="de-DE" sz="2400" dirty="0" smtClean="0">
                <a:sym typeface="Wingdings 3" pitchFamily="18" charset="2"/>
              </a:rPr>
              <a:t>Informationen u.a. über:</a:t>
            </a:r>
          </a:p>
          <a:p>
            <a:pPr lvl="1">
              <a:buClr>
                <a:srgbClr val="0070C0"/>
              </a:buClr>
              <a:buFont typeface="Symbol" panose="05050102010706020507" pitchFamily="18" charset="2"/>
              <a:buChar char="-"/>
            </a:pPr>
            <a:r>
              <a:rPr lang="de-CH" altLang="de-DE" sz="2200" dirty="0" smtClean="0">
                <a:sym typeface="Wingdings 3" pitchFamily="18" charset="2"/>
              </a:rPr>
              <a:t> Ankündigung von Prüfungen</a:t>
            </a:r>
          </a:p>
          <a:p>
            <a:pPr lvl="1">
              <a:buClr>
                <a:srgbClr val="0070C0"/>
              </a:buClr>
              <a:buFont typeface="Symbol" panose="05050102010706020507" pitchFamily="18" charset="2"/>
              <a:buChar char="-"/>
            </a:pPr>
            <a:r>
              <a:rPr lang="de-CH" altLang="de-DE" sz="2200" dirty="0" smtClean="0">
                <a:sym typeface="Wingdings 3" pitchFamily="18" charset="2"/>
              </a:rPr>
              <a:t> Bewertung und Abgabe</a:t>
            </a:r>
          </a:p>
          <a:p>
            <a:pPr lvl="1">
              <a:buClr>
                <a:srgbClr val="0070C0"/>
              </a:buClr>
              <a:buFont typeface="Symbol" panose="05050102010706020507" pitchFamily="18" charset="2"/>
              <a:buChar char="-"/>
            </a:pPr>
            <a:r>
              <a:rPr lang="de-CH" altLang="de-DE" sz="2200" dirty="0">
                <a:sym typeface="Wingdings 3" pitchFamily="18" charset="2"/>
              </a:rPr>
              <a:t> </a:t>
            </a:r>
            <a:r>
              <a:rPr lang="de-CH" altLang="de-DE" sz="2200" dirty="0" smtClean="0">
                <a:sym typeface="Wingdings 3" pitchFamily="18" charset="2"/>
              </a:rPr>
              <a:t>Anzahl Prüfungen pro Woche</a:t>
            </a:r>
            <a:br>
              <a:rPr lang="de-CH" altLang="de-DE" sz="2200" dirty="0" smtClean="0">
                <a:sym typeface="Wingdings 3" pitchFamily="18" charset="2"/>
              </a:rPr>
            </a:br>
            <a:r>
              <a:rPr lang="de-CH" altLang="de-DE" sz="2200" dirty="0" smtClean="0">
                <a:sym typeface="Wingdings 3" pitchFamily="18" charset="2"/>
              </a:rPr>
              <a:t> und pro Semester</a:t>
            </a:r>
          </a:p>
          <a:p>
            <a:pPr lvl="1">
              <a:buClr>
                <a:srgbClr val="0070C0"/>
              </a:buClr>
              <a:buFont typeface="Symbol" panose="05050102010706020507" pitchFamily="18" charset="2"/>
              <a:buChar char="-"/>
            </a:pPr>
            <a:r>
              <a:rPr lang="de-CH" altLang="de-DE" sz="2200" dirty="0">
                <a:sym typeface="Wingdings 3" pitchFamily="18" charset="2"/>
              </a:rPr>
              <a:t> </a:t>
            </a:r>
            <a:r>
              <a:rPr lang="de-CH" altLang="de-DE" sz="2200" dirty="0" smtClean="0">
                <a:sym typeface="Wingdings 3" pitchFamily="18" charset="2"/>
              </a:rPr>
              <a:t>Folgen von Unredlichkeiten</a:t>
            </a:r>
          </a:p>
          <a:p>
            <a:pPr marL="0" indent="0">
              <a:buClr>
                <a:srgbClr val="0070C0"/>
              </a:buClr>
              <a:buNone/>
            </a:pPr>
            <a:endParaRPr lang="de-CH" sz="2400" dirty="0"/>
          </a:p>
          <a:p>
            <a:pPr marL="0" indent="0">
              <a:buClr>
                <a:srgbClr val="0070C0"/>
              </a:buClr>
              <a:buNone/>
            </a:pPr>
            <a:endParaRPr lang="de-CH" altLang="de-DE" sz="2400" dirty="0">
              <a:sym typeface="Wingdings 3" pitchFamily="18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65" y="1947333"/>
            <a:ext cx="2520355" cy="35612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12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Lernberichte und Standortgespräche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indent="-3556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de-CH" altLang="de-DE" sz="2400" dirty="0" smtClean="0">
                <a:sym typeface="Wingdings 3" pitchFamily="18" charset="2"/>
              </a:rPr>
              <a:t>Freitag, 13. </a:t>
            </a:r>
            <a:r>
              <a:rPr lang="de-CH" altLang="de-DE" sz="2400" dirty="0">
                <a:sym typeface="Wingdings 3" pitchFamily="18" charset="2"/>
              </a:rPr>
              <a:t>Januar </a:t>
            </a:r>
            <a:r>
              <a:rPr lang="de-CH" altLang="de-DE" sz="2400" dirty="0" smtClean="0">
                <a:sym typeface="Wingdings 3" pitchFamily="18" charset="2"/>
              </a:rPr>
              <a:t>2023</a:t>
            </a:r>
            <a:r>
              <a:rPr lang="de-CH" altLang="de-DE" sz="2400" dirty="0">
                <a:sym typeface="Wingdings 3" pitchFamily="18" charset="2"/>
              </a:rPr>
              <a:t/>
            </a:r>
            <a:br>
              <a:rPr lang="de-CH" altLang="de-DE" sz="2400" dirty="0">
                <a:sym typeface="Wingdings 3" pitchFamily="18" charset="2"/>
              </a:rPr>
            </a:br>
            <a:r>
              <a:rPr lang="de-CH" altLang="de-DE" sz="2400" b="1" dirty="0">
                <a:sym typeface="Wingdings 3" pitchFamily="18" charset="2"/>
              </a:rPr>
              <a:t>Lernbericht</a:t>
            </a:r>
            <a:r>
              <a:rPr lang="de-CH" altLang="de-DE" sz="2400" dirty="0">
                <a:sym typeface="Wingdings 3" pitchFamily="18" charset="2"/>
              </a:rPr>
              <a:t> mit </a:t>
            </a:r>
            <a:r>
              <a:rPr lang="de-CH" altLang="de-DE" sz="2400" b="1" dirty="0" smtClean="0">
                <a:sym typeface="Wingdings 3" pitchFamily="18" charset="2"/>
              </a:rPr>
              <a:t>Notenstand</a:t>
            </a:r>
            <a:endParaRPr lang="de-CH" altLang="de-DE" sz="2400" dirty="0" smtClean="0">
              <a:sym typeface="Wingdings 3" pitchFamily="18" charset="2"/>
            </a:endParaRPr>
          </a:p>
          <a:p>
            <a:pPr marL="355600" indent="-3556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de-CH" altLang="de-DE" sz="2400" dirty="0" smtClean="0">
                <a:sym typeface="Wingdings 3" pitchFamily="18" charset="2"/>
              </a:rPr>
              <a:t>Samstag, 21. Januar 2023</a:t>
            </a:r>
            <a:br>
              <a:rPr lang="de-CH" altLang="de-DE" sz="2400" dirty="0" smtClean="0">
                <a:sym typeface="Wingdings 3" pitchFamily="18" charset="2"/>
              </a:rPr>
            </a:br>
            <a:r>
              <a:rPr lang="de-CH" altLang="de-DE" sz="2400" b="1" dirty="0" smtClean="0">
                <a:sym typeface="Wingdings 3" pitchFamily="18" charset="2"/>
              </a:rPr>
              <a:t>Standortsgespräche</a:t>
            </a:r>
            <a:r>
              <a:rPr lang="de-CH" altLang="de-DE" sz="2400" dirty="0" smtClean="0">
                <a:sym typeface="Wingdings 3" pitchFamily="18" charset="2"/>
              </a:rPr>
              <a:t> für Schülerinnen und Schüler mit erheblichen Leistungsdefiziten </a:t>
            </a:r>
            <a:br>
              <a:rPr lang="de-CH" altLang="de-DE" sz="2400" dirty="0" smtClean="0">
                <a:sym typeface="Wingdings 3" pitchFamily="18" charset="2"/>
              </a:rPr>
            </a:br>
            <a:r>
              <a:rPr lang="de-CH" altLang="de-DE" sz="2400" dirty="0" smtClean="0">
                <a:sym typeface="Wingdings"/>
              </a:rPr>
              <a:t> </a:t>
            </a:r>
            <a:r>
              <a:rPr lang="de-CH" altLang="de-DE" sz="2400" dirty="0" smtClean="0">
                <a:sym typeface="Wingdings 3" pitchFamily="18" charset="2"/>
              </a:rPr>
              <a:t>Angebot einer Laufbahnberatung</a:t>
            </a:r>
          </a:p>
          <a:p>
            <a:pPr marL="355600" indent="-3556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de-CH" altLang="de-DE" sz="2400" dirty="0" smtClean="0">
                <a:sym typeface="Wingdings 3" pitchFamily="18" charset="2"/>
              </a:rPr>
              <a:t>Januar </a:t>
            </a:r>
            <a:r>
              <a:rPr lang="de-CH" altLang="de-DE" sz="2400" dirty="0">
                <a:sym typeface="Wingdings 3" pitchFamily="18" charset="2"/>
              </a:rPr>
              <a:t>/ Februar </a:t>
            </a:r>
            <a:r>
              <a:rPr lang="de-CH" altLang="de-DE" sz="2400" dirty="0" smtClean="0">
                <a:sym typeface="Wingdings 3" pitchFamily="18" charset="2"/>
              </a:rPr>
              <a:t>2023</a:t>
            </a:r>
            <a:r>
              <a:rPr lang="de-CH" altLang="de-DE" sz="2400" dirty="0">
                <a:sym typeface="Wingdings 3" pitchFamily="18" charset="2"/>
              </a:rPr>
              <a:t/>
            </a:r>
            <a:br>
              <a:rPr lang="de-CH" altLang="de-DE" sz="2400" dirty="0">
                <a:sym typeface="Wingdings 3" pitchFamily="18" charset="2"/>
              </a:rPr>
            </a:br>
            <a:r>
              <a:rPr lang="de-CH" altLang="de-DE" sz="2400" dirty="0">
                <a:sym typeface="Wingdings 3" pitchFamily="18" charset="2"/>
              </a:rPr>
              <a:t>übrige Standortgespräche mit </a:t>
            </a:r>
            <a:r>
              <a:rPr lang="de-CH" altLang="de-DE" sz="2400" dirty="0" smtClean="0">
                <a:sym typeface="Wingdings 3" pitchFamily="18" charset="2"/>
              </a:rPr>
              <a:t>Betreuungslehrperson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2576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Unterstützung!</a:t>
            </a:r>
            <a:endParaRPr lang="de-CH" dirty="0"/>
          </a:p>
        </p:txBody>
      </p:sp>
      <p:pic>
        <p:nvPicPr>
          <p:cNvPr id="4" name="Picture 2" descr="Learn More About Homes of Light’s New Initiative; The Flow Pro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1142"/>
          <a:stretch/>
        </p:blipFill>
        <p:spPr bwMode="auto">
          <a:xfrm>
            <a:off x="389466" y="0"/>
            <a:ext cx="839963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Nachteilsausgleich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5600" indent="-3556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altLang="de-DE" dirty="0">
                <a:sym typeface="Wingdings 3" pitchFamily="18" charset="2"/>
              </a:rPr>
              <a:t>Allfällige Massnahmen zum </a:t>
            </a:r>
            <a:r>
              <a:rPr lang="de-CH" altLang="de-DE" b="1" dirty="0">
                <a:sym typeface="Wingdings 3" pitchFamily="18" charset="2"/>
              </a:rPr>
              <a:t>Nachteilsausgleich</a:t>
            </a:r>
            <a:r>
              <a:rPr lang="de-CH" altLang="de-DE" dirty="0">
                <a:sym typeface="Wingdings 3" pitchFamily="18" charset="2"/>
              </a:rPr>
              <a:t> bei attestierten Lernstörungen, Sprachstörungen und Behinderungen können auf Antrag vereinbart werden</a:t>
            </a:r>
            <a:r>
              <a:rPr lang="de-CH" altLang="de-DE" dirty="0" smtClean="0">
                <a:sym typeface="Wingdings 3" pitchFamily="18" charset="2"/>
              </a:rPr>
              <a:t>.</a:t>
            </a:r>
            <a:endParaRPr lang="de-CH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89" y="2209801"/>
            <a:ext cx="2358869" cy="3378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Mildeparagraph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5600" indent="-3556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altLang="de-DE" dirty="0">
                <a:sym typeface="Wingdings 3" pitchFamily="18" charset="2"/>
              </a:rPr>
              <a:t>Schriftliche Anträge auf Anwendung des sogenannten </a:t>
            </a:r>
            <a:r>
              <a:rPr lang="de-CH" altLang="de-DE" b="1" dirty="0">
                <a:sym typeface="Wingdings 3" pitchFamily="18" charset="2"/>
              </a:rPr>
              <a:t>Mildeparagraphen</a:t>
            </a:r>
            <a:r>
              <a:rPr lang="de-CH" altLang="de-DE" dirty="0">
                <a:sym typeface="Wingdings 3" pitchFamily="18" charset="2"/>
              </a:rPr>
              <a:t> (§ 52 SLV) können bis spätestens 14 Tage vor der Zeugnisklassenkonferenz bei der Klassenlehrperson eingereicht werden</a:t>
            </a:r>
            <a:r>
              <a:rPr lang="de-CH" altLang="de-DE" dirty="0" smtClean="0">
                <a:sym typeface="Wingdings 3" pitchFamily="18" charset="2"/>
              </a:rPr>
              <a:t>.</a:t>
            </a:r>
          </a:p>
          <a:p>
            <a:pPr marL="355600" indent="-3556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dirty="0" smtClean="0">
                <a:sym typeface="Wingdings 3" pitchFamily="18" charset="2"/>
              </a:rPr>
              <a:t>Siehe Schullaufbahnverordnung, SG 410.700</a:t>
            </a:r>
            <a:br>
              <a:rPr lang="de-CH" dirty="0" smtClean="0">
                <a:sym typeface="Wingdings 3" pitchFamily="18" charset="2"/>
              </a:rPr>
            </a:br>
            <a:r>
              <a:rPr lang="de-CH" dirty="0" smtClean="0">
                <a:sym typeface="Wingdings 3" pitchFamily="18" charset="2"/>
                <a:hlinkClick r:id="rId2"/>
              </a:rPr>
              <a:t>www.gesetzessammlung.bs.ch</a:t>
            </a:r>
            <a:r>
              <a:rPr lang="de-CH" dirty="0" smtClean="0">
                <a:sym typeface="Wingdings 3" pitchFamily="18" charset="2"/>
              </a:rPr>
              <a:t> 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17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Lernatelier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357188">
              <a:spcAft>
                <a:spcPts val="12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de-CH" altLang="de-DE" b="1" dirty="0">
                <a:sym typeface="Wingdings 3" pitchFamily="18" charset="2"/>
              </a:rPr>
              <a:t>Unterstützung</a:t>
            </a:r>
            <a:r>
              <a:rPr lang="de-CH" altLang="de-DE" dirty="0">
                <a:sym typeface="Wingdings 3" pitchFamily="18" charset="2"/>
              </a:rPr>
              <a:t> in Deutsch, Englisch, Französisch, Mathematik, </a:t>
            </a:r>
            <a:r>
              <a:rPr lang="de-CH" altLang="de-DE" dirty="0" smtClean="0">
                <a:sym typeface="Wingdings 3" pitchFamily="18" charset="2"/>
              </a:rPr>
              <a:t>IKA/Informatik </a:t>
            </a:r>
            <a:r>
              <a:rPr lang="de-CH" altLang="de-DE" dirty="0">
                <a:sym typeface="Wingdings 3" pitchFamily="18" charset="2"/>
              </a:rPr>
              <a:t>und den Wirtschaftsfächern</a:t>
            </a:r>
          </a:p>
          <a:p>
            <a:pPr marL="357188" indent="-357188">
              <a:spcAft>
                <a:spcPts val="12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de-CH" altLang="de-DE" b="1" dirty="0" smtClean="0">
                <a:sym typeface="Wingdings 3" pitchFamily="18" charset="2"/>
              </a:rPr>
              <a:t>Kunst und Visuelle Kommunikation</a:t>
            </a:r>
            <a:r>
              <a:rPr lang="de-CH" altLang="de-DE" dirty="0" smtClean="0">
                <a:sym typeface="Wingdings 3" pitchFamily="18" charset="2"/>
              </a:rPr>
              <a:t> (4. Stock)</a:t>
            </a:r>
            <a:endParaRPr lang="de-CH" altLang="de-DE" dirty="0">
              <a:sym typeface="Wingdings 3" pitchFamily="18" charset="2"/>
            </a:endParaRPr>
          </a:p>
          <a:p>
            <a:pPr marL="357188" indent="-357188">
              <a:spcAft>
                <a:spcPts val="12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de-CH" altLang="de-DE" dirty="0">
                <a:sym typeface="Wingdings 3" pitchFamily="18" charset="2"/>
              </a:rPr>
              <a:t>Beratung und Angebote zur </a:t>
            </a:r>
            <a:r>
              <a:rPr lang="de-CH" altLang="de-DE" b="1" dirty="0">
                <a:sym typeface="Wingdings 3" pitchFamily="18" charset="2"/>
              </a:rPr>
              <a:t>Begabungs- und Begabtenförderung </a:t>
            </a:r>
            <a:r>
              <a:rPr lang="de-CH" altLang="de-DE" dirty="0">
                <a:sym typeface="Wingdings 3" pitchFamily="18" charset="2"/>
              </a:rPr>
              <a:t>und für </a:t>
            </a:r>
            <a:r>
              <a:rPr lang="de-CH" altLang="de-DE" b="1" dirty="0" smtClean="0">
                <a:sym typeface="Wingdings 3" pitchFamily="18" charset="2"/>
              </a:rPr>
              <a:t>Lerncoaching</a:t>
            </a:r>
          </a:p>
          <a:p>
            <a:pPr marL="357188" indent="-357188">
              <a:spcAft>
                <a:spcPts val="12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de-CH" altLang="de-DE" dirty="0" smtClean="0">
                <a:sym typeface="Wingdings 3" pitchFamily="18" charset="2"/>
              </a:rPr>
              <a:t>Vorübergehende </a:t>
            </a:r>
            <a:r>
              <a:rPr lang="de-CH" altLang="de-DE" dirty="0">
                <a:sym typeface="Wingdings 3" pitchFamily="18" charset="2"/>
              </a:rPr>
              <a:t>Zuweisungen durch Fachlehrpersonen möglich</a:t>
            </a:r>
          </a:p>
          <a:p>
            <a:pPr marL="357188" indent="-357188">
              <a:spcAft>
                <a:spcPts val="12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de-CH" altLang="de-DE" b="1" dirty="0">
                <a:sym typeface="Wingdings 3" pitchFamily="18" charset="2"/>
              </a:rPr>
              <a:t>Dienstag</a:t>
            </a:r>
            <a:r>
              <a:rPr lang="de-CH" altLang="de-DE" dirty="0">
                <a:sym typeface="Wingdings 3" pitchFamily="18" charset="2"/>
              </a:rPr>
              <a:t> und </a:t>
            </a:r>
            <a:r>
              <a:rPr lang="de-CH" altLang="de-DE" b="1" dirty="0">
                <a:sym typeface="Wingdings 3" pitchFamily="18" charset="2"/>
              </a:rPr>
              <a:t>Donnerstag</a:t>
            </a:r>
            <a:r>
              <a:rPr lang="de-CH" altLang="de-DE" dirty="0">
                <a:sym typeface="Wingdings 3" pitchFamily="18" charset="2"/>
              </a:rPr>
              <a:t> ab 16.10 Uhr </a:t>
            </a:r>
            <a:r>
              <a:rPr lang="de-CH" altLang="de-DE" dirty="0" smtClean="0">
                <a:sym typeface="Wingdings 3" pitchFamily="18" charset="2"/>
              </a:rPr>
              <a:t>mehrheitlich im 1. Stock</a:t>
            </a:r>
            <a:endParaRPr lang="de-C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6658738" y="1877351"/>
            <a:ext cx="2136909" cy="181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9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Ausbildungskosten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5600" indent="-355600"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2327275" algn="l"/>
              </a:tabLst>
            </a:pPr>
            <a:r>
              <a:rPr lang="de-DE" altLang="de-DE" sz="2400" dirty="0"/>
              <a:t>Kostenüberblick wurde verschickt.</a:t>
            </a:r>
          </a:p>
          <a:p>
            <a:pPr marL="355600" indent="-355600"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541338" algn="l"/>
                <a:tab pos="2327275" algn="l"/>
              </a:tabLst>
            </a:pPr>
            <a:r>
              <a:rPr lang="de-DE" altLang="de-DE" sz="2400" dirty="0"/>
              <a:t>Bei Bedarf:</a:t>
            </a:r>
            <a:br>
              <a:rPr lang="de-DE" altLang="de-DE" sz="2400" dirty="0"/>
            </a:br>
            <a:r>
              <a:rPr lang="de-DE" altLang="de-DE" sz="2400" dirty="0"/>
              <a:t>-	</a:t>
            </a:r>
            <a:r>
              <a:rPr lang="de-DE" altLang="de-DE" sz="2400" b="1" dirty="0"/>
              <a:t>Amt für Ausbildungsbeiträge</a:t>
            </a:r>
            <a:r>
              <a:rPr lang="de-DE" altLang="de-DE" sz="2400" dirty="0"/>
              <a:t> (BS)</a:t>
            </a:r>
            <a:br>
              <a:rPr lang="de-DE" altLang="de-DE" sz="2400" dirty="0"/>
            </a:br>
            <a:r>
              <a:rPr lang="de-DE" altLang="de-DE" sz="2400" dirty="0"/>
              <a:t>-	Nehmen Sie Kontakt mit dem</a:t>
            </a:r>
            <a:br>
              <a:rPr lang="de-DE" altLang="de-DE" sz="2400" dirty="0"/>
            </a:br>
            <a:r>
              <a:rPr lang="de-DE" altLang="de-DE" sz="2400" dirty="0"/>
              <a:t>	Rektorat auf</a:t>
            </a:r>
            <a:r>
              <a:rPr lang="de-DE" altLang="de-DE" sz="2400" dirty="0" smtClean="0"/>
              <a:t>.</a:t>
            </a:r>
            <a:endParaRPr lang="de-CH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67" y="3153105"/>
            <a:ext cx="3436757" cy="242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1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Impressionen: Schulbistro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96" y="1836831"/>
            <a:ext cx="4983054" cy="3323930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298949"/>
            <a:ext cx="4983054" cy="3323930"/>
          </a:xfrm>
        </p:spPr>
      </p:pic>
    </p:spTree>
    <p:extLst>
      <p:ext uri="{BB962C8B-B14F-4D97-AF65-F5344CB8AC3E}">
        <p14:creationId xmlns:p14="http://schemas.microsoft.com/office/powerpoint/2010/main" val="3520598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Impressionen: Mediothek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86" y="1832701"/>
            <a:ext cx="4979164" cy="33213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5" y="1321714"/>
            <a:ext cx="4979164" cy="33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0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A06A9-86B6-490C-922F-89F0CA90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Ablauf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498DFA-97C2-493E-A5A4-DF1CA06A3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Die Mitglieder der Schulleitung</a:t>
            </a:r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Unsere Hausordnung</a:t>
            </a:r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Hinweise zu Absenzen und Urlaub</a:t>
            </a:r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Promotionsbedingungen</a:t>
            </a:r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Lernberichte und Standortgespräche</a:t>
            </a:r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Wiederholung eines Schuljahres</a:t>
            </a:r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Nachteilsausgleich und Mildeparagraph</a:t>
            </a:r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Unser </a:t>
            </a:r>
            <a:r>
              <a:rPr lang="de-CH" altLang="de-DE" dirty="0" smtClean="0"/>
              <a:t>Lernatelier</a:t>
            </a:r>
            <a:endParaRPr lang="de-CH" altLang="de-DE" dirty="0"/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Kostenüberblick</a:t>
            </a:r>
          </a:p>
          <a:p>
            <a:pPr marL="533400" indent="-533400">
              <a:buClr>
                <a:srgbClr val="0070C0"/>
              </a:buClr>
              <a:buFont typeface="Wingdings" pitchFamily="2" charset="2"/>
              <a:buChar char="§"/>
            </a:pPr>
            <a:r>
              <a:rPr lang="de-CH" altLang="de-DE" dirty="0"/>
              <a:t>Diverses, </a:t>
            </a:r>
            <a:r>
              <a:rPr lang="de-CH" altLang="de-DE" dirty="0" smtClean="0"/>
              <a:t>Fragen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31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Fragen…</a:t>
            </a:r>
            <a:endParaRPr lang="de-CH" dirty="0"/>
          </a:p>
        </p:txBody>
      </p:sp>
      <p:pic>
        <p:nvPicPr>
          <p:cNvPr id="4" name="Picture 3" descr="fr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48" y="1500792"/>
            <a:ext cx="3714750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15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thequotes.in/wp-content/uploads/2016/01/Helen-Keller-Quotes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8" t="28233" r="864" b="31533"/>
          <a:stretch/>
        </p:blipFill>
        <p:spPr bwMode="auto">
          <a:xfrm>
            <a:off x="3377671" y="3810192"/>
            <a:ext cx="4551060" cy="16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Zusammen geht’s besser…</a:t>
            </a:r>
            <a:endParaRPr lang="de-CH" dirty="0"/>
          </a:p>
        </p:txBody>
      </p:sp>
      <p:pic>
        <p:nvPicPr>
          <p:cNvPr id="5" name="Picture 2" descr="https://miro.medium.com/max/1000/1*f6YOOn5Smft7VbPGQUuUZ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82" y="1319506"/>
            <a:ext cx="5897027" cy="27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:\ED\ED-B-WG\Schulleitung\Langloh\Gebäude\Logo\LOGO\WG_LOGO_20100817_BG_trasnp_600D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18" y="5306533"/>
            <a:ext cx="886467" cy="3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8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6" name="Picture 2" descr="Why it’s better to start than be per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7" y="0"/>
            <a:ext cx="798957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50436" y="65470"/>
            <a:ext cx="4102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400" dirty="0" smtClean="0">
                <a:solidFill>
                  <a:schemeClr val="bg1"/>
                </a:solidFill>
              </a:rPr>
              <a:t>Neue Schule</a:t>
            </a:r>
            <a:endParaRPr lang="de-CH" sz="44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408099" y="62181"/>
            <a:ext cx="4102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400" dirty="0" smtClean="0">
                <a:solidFill>
                  <a:schemeClr val="bg1"/>
                </a:solidFill>
              </a:rPr>
              <a:t>Neue Klasse</a:t>
            </a:r>
            <a:endParaRPr lang="de-CH" sz="4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-1" y="6547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400" dirty="0" smtClean="0">
                <a:solidFill>
                  <a:schemeClr val="bg1"/>
                </a:solidFill>
              </a:rPr>
              <a:t>Neue Mitschülerinnen und Mitschüler</a:t>
            </a:r>
            <a:endParaRPr lang="de-CH" sz="44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947332" y="62180"/>
            <a:ext cx="5249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400" dirty="0" smtClean="0">
                <a:solidFill>
                  <a:schemeClr val="bg1"/>
                </a:solidFill>
              </a:rPr>
              <a:t>Neue Lehrpersonen</a:t>
            </a:r>
            <a:endParaRPr lang="de-CH" sz="44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20574" y="65467"/>
            <a:ext cx="4102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400" dirty="0" smtClean="0">
                <a:solidFill>
                  <a:schemeClr val="bg1"/>
                </a:solidFill>
              </a:rPr>
              <a:t>Neue Fächer</a:t>
            </a:r>
            <a:endParaRPr lang="de-CH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A06A9-86B6-490C-922F-89F0CA90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Mitglieder der Schulleitung</a:t>
            </a:r>
            <a:endParaRPr lang="de-CH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98433" y="3976288"/>
            <a:ext cx="17811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Patrick Langloh</a:t>
            </a:r>
          </a:p>
          <a:p>
            <a:pPr algn="ctr">
              <a:spcBef>
                <a:spcPct val="50000"/>
              </a:spcBef>
            </a:pPr>
            <a:r>
              <a:rPr lang="de-DE" alt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Rektor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92858" y="3988766"/>
            <a:ext cx="16068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Stefan Binkert</a:t>
            </a:r>
          </a:p>
          <a:p>
            <a:pPr algn="ctr">
              <a:spcBef>
                <a:spcPct val="50000"/>
              </a:spcBef>
            </a:pPr>
            <a:r>
              <a:rPr lang="de-DE" alt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Konrektor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24233" y="3988792"/>
            <a:ext cx="17421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 Palaiologos</a:t>
            </a:r>
            <a:endParaRPr lang="de-DE" altLang="de-DE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de-DE" alt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Konrektorin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313847" y="3980479"/>
            <a:ext cx="15322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Enzo Marelli</a:t>
            </a:r>
          </a:p>
          <a:p>
            <a:pPr algn="ctr">
              <a:spcBef>
                <a:spcPct val="50000"/>
              </a:spcBef>
            </a:pPr>
            <a:r>
              <a:rPr lang="de-DE" alt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Konrektor</a:t>
            </a:r>
          </a:p>
        </p:txBody>
      </p:sp>
      <p:pic>
        <p:nvPicPr>
          <p:cNvPr id="11" name="Picture 5" descr="P:\Eigene Bilder\Lehrpersonen und Mitarbeiter\Schulleitung\EvaPalaiologos_kl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76" y="1617330"/>
            <a:ext cx="1426682" cy="214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951202" y="3988779"/>
            <a:ext cx="18210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Orhan Selami</a:t>
            </a:r>
            <a:endParaRPr lang="de-DE" altLang="de-DE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de-DE" altLang="de-DE" sz="1600" spc="-4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Verwaltungsleiter</a:t>
            </a:r>
            <a:br>
              <a:rPr lang="de-DE" altLang="de-DE" sz="1600" spc="-4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600" spc="-4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(ab Oktober)</a:t>
            </a:r>
            <a:endParaRPr lang="de-DE" altLang="de-DE" sz="1600" spc="-4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4" y="1617325"/>
            <a:ext cx="1426682" cy="214002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42" y="1617329"/>
            <a:ext cx="1426683" cy="214002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35" y="1617330"/>
            <a:ext cx="1426682" cy="214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8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A06A9-86B6-490C-922F-89F0CA90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Bitte beachten…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2F75BB-EEE7-4789-9FB8-8DA666B0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indent="-355600">
              <a:spcBef>
                <a:spcPct val="50000"/>
              </a:spcBef>
              <a:buClr>
                <a:srgbClr val="0070C0"/>
              </a:buClr>
              <a:buFont typeface="Wingdings" pitchFamily="2" charset="2"/>
              <a:buChar char="ü"/>
            </a:pPr>
            <a:r>
              <a:rPr lang="de-CH" altLang="de-DE" dirty="0"/>
              <a:t>Hausordnung</a:t>
            </a:r>
          </a:p>
          <a:p>
            <a:pPr marL="355600" indent="-355600">
              <a:spcBef>
                <a:spcPct val="50000"/>
              </a:spcBef>
              <a:buClr>
                <a:srgbClr val="0070C0"/>
              </a:buClr>
              <a:buFont typeface="Wingdings" pitchFamily="2" charset="2"/>
              <a:buChar char="ü"/>
            </a:pPr>
            <a:r>
              <a:rPr lang="de-CH" altLang="de-DE" dirty="0" smtClean="0"/>
              <a:t>Minimalstandards</a:t>
            </a:r>
            <a:endParaRPr lang="de-CH" altLang="de-DE" dirty="0"/>
          </a:p>
          <a:p>
            <a:pPr marL="355600" indent="-355600">
              <a:spcBef>
                <a:spcPct val="50000"/>
              </a:spcBef>
              <a:buClr>
                <a:srgbClr val="0070C0"/>
              </a:buClr>
              <a:buFont typeface="Wingdings" pitchFamily="2" charset="2"/>
              <a:buChar char="ü"/>
            </a:pPr>
            <a:r>
              <a:rPr lang="de-CH" altLang="de-DE" dirty="0" smtClean="0"/>
              <a:t>Absenzen </a:t>
            </a:r>
            <a:r>
              <a:rPr lang="de-CH" altLang="de-DE" dirty="0"/>
              <a:t>und </a:t>
            </a:r>
            <a:r>
              <a:rPr lang="de-CH" altLang="de-DE" dirty="0" smtClean="0"/>
              <a:t>Urlaub (Absenzenreglement)</a:t>
            </a:r>
            <a:endParaRPr lang="de-CH" altLang="de-DE" dirty="0"/>
          </a:p>
          <a:p>
            <a:pPr marL="355600" indent="-355600">
              <a:spcBef>
                <a:spcPct val="50000"/>
              </a:spcBef>
              <a:buClr>
                <a:srgbClr val="0070C0"/>
              </a:buClr>
              <a:buFont typeface="Wingdings" pitchFamily="2" charset="2"/>
              <a:buChar char="ü"/>
            </a:pPr>
            <a:r>
              <a:rPr lang="de-CH" altLang="de-DE" dirty="0" smtClean="0"/>
              <a:t>Notengebung (Notenleitfaden)</a:t>
            </a:r>
            <a:endParaRPr lang="de-CH" altLang="de-DE" dirty="0"/>
          </a:p>
          <a:p>
            <a:pPr marL="355600" indent="-355600">
              <a:spcBef>
                <a:spcPct val="50000"/>
              </a:spcBef>
              <a:buClr>
                <a:srgbClr val="0070C0"/>
              </a:buClr>
              <a:buFont typeface="Wingdings" pitchFamily="2" charset="2"/>
              <a:buChar char="ü"/>
            </a:pPr>
            <a:r>
              <a:rPr lang="de-CH" altLang="de-DE" dirty="0" smtClean="0"/>
              <a:t>Nachteilsausgleich</a:t>
            </a:r>
          </a:p>
          <a:p>
            <a:pPr marL="355600" indent="-355600">
              <a:spcBef>
                <a:spcPct val="50000"/>
              </a:spcBef>
              <a:buClr>
                <a:srgbClr val="0070C0"/>
              </a:buClr>
              <a:buFont typeface="Wingdings" pitchFamily="2" charset="2"/>
              <a:buChar char="ü"/>
            </a:pPr>
            <a:r>
              <a:rPr lang="de-CH" altLang="de-DE" dirty="0" smtClean="0"/>
              <a:t>Und vieles mehr!</a:t>
            </a:r>
            <a:endParaRPr lang="de-CH" altLang="de-DE" dirty="0"/>
          </a:p>
          <a:p>
            <a:pPr marL="358775" indent="-358775">
              <a:spcBef>
                <a:spcPct val="50000"/>
              </a:spcBef>
              <a:buClr>
                <a:srgbClr val="0070C0"/>
              </a:buClr>
              <a:buNone/>
            </a:pPr>
            <a:r>
              <a:rPr lang="de-CH" altLang="de-DE" i="1" dirty="0" smtClean="0">
                <a:sym typeface="Wingdings"/>
              </a:rPr>
              <a:t> </a:t>
            </a:r>
            <a:r>
              <a:rPr lang="de-CH" altLang="de-DE" i="1" dirty="0">
                <a:sym typeface="Wingdings"/>
              </a:rPr>
              <a:t>	Auf unserer Webseite (wg.edubs.ch) </a:t>
            </a:r>
            <a:r>
              <a:rPr lang="de-CH" altLang="de-DE" i="1" dirty="0" smtClean="0">
                <a:sym typeface="Wingdings"/>
              </a:rPr>
              <a:t>unter: </a:t>
            </a:r>
            <a:br>
              <a:rPr lang="de-CH" altLang="de-DE" i="1" dirty="0" smtClean="0">
                <a:sym typeface="Wingdings"/>
              </a:rPr>
            </a:br>
            <a:r>
              <a:rPr lang="de-CH" altLang="de-DE" i="1" dirty="0" smtClean="0">
                <a:sym typeface="Wingdings"/>
              </a:rPr>
              <a:t>Downloads oder Dokumente A-Z</a:t>
            </a:r>
            <a:endParaRPr lang="de-CH" i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"/>
            <a:ext cx="706066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A06A9-86B6-490C-922F-89F0CA90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Unsere Hausordnung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2F75BB-EEE7-4789-9FB8-8DA666B0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de-DE" altLang="de-DE" sz="2400" b="1" dirty="0">
                <a:sym typeface="Wingdings 3" pitchFamily="18" charset="2"/>
              </a:rPr>
              <a:t>Verpflegung</a:t>
            </a:r>
            <a:br>
              <a:rPr lang="de-DE" altLang="de-DE" sz="2400" b="1" dirty="0">
                <a:sym typeface="Wingdings 3" pitchFamily="18" charset="2"/>
              </a:rPr>
            </a:br>
            <a:r>
              <a:rPr lang="de-DE" altLang="de-DE" sz="2400" dirty="0" smtClean="0">
                <a:sym typeface="Wingdings 3" pitchFamily="18" charset="2"/>
              </a:rPr>
              <a:t>Schulbistro </a:t>
            </a:r>
            <a:r>
              <a:rPr lang="de-DE" altLang="de-DE" sz="2400" dirty="0">
                <a:sym typeface="Wingdings 3" pitchFamily="18" charset="2"/>
              </a:rPr>
              <a:t>für Zwischenverpflegung und Mittagsmenüs</a:t>
            </a: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de-DE" altLang="de-DE" sz="2400" b="1" dirty="0">
                <a:sym typeface="Wingdings 3" pitchFamily="18" charset="2"/>
              </a:rPr>
              <a:t>Umgang mit Mobiltelefonen usw.</a:t>
            </a:r>
            <a:br>
              <a:rPr lang="de-DE" altLang="de-DE" sz="2400" b="1" dirty="0">
                <a:sym typeface="Wingdings 3" pitchFamily="18" charset="2"/>
              </a:rPr>
            </a:br>
            <a:r>
              <a:rPr lang="de-DE" altLang="de-DE" sz="2400" dirty="0">
                <a:sym typeface="Wingdings 3" pitchFamily="18" charset="2"/>
              </a:rPr>
              <a:t>Keine Bild-, Film- oder Tonaufnahmen ohne Bewilligung</a:t>
            </a: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de-DE" altLang="de-DE" sz="2400" b="1" dirty="0">
                <a:sym typeface="Wingdings 3" pitchFamily="18" charset="2"/>
              </a:rPr>
              <a:t>Rauchen</a:t>
            </a:r>
            <a:br>
              <a:rPr lang="de-DE" altLang="de-DE" sz="2400" b="1" dirty="0">
                <a:sym typeface="Wingdings 3" pitchFamily="18" charset="2"/>
              </a:rPr>
            </a:br>
            <a:r>
              <a:rPr lang="de-DE" altLang="de-DE" sz="2400" dirty="0">
                <a:sym typeface="Wingdings 3" pitchFamily="18" charset="2"/>
              </a:rPr>
              <a:t>Nur in den Raucherzonen</a:t>
            </a:r>
            <a:endParaRPr lang="de-CH" sz="2400" i="1" dirty="0"/>
          </a:p>
        </p:txBody>
      </p:sp>
    </p:spTree>
    <p:extLst>
      <p:ext uri="{BB962C8B-B14F-4D97-AF65-F5344CB8AC3E}">
        <p14:creationId xmlns:p14="http://schemas.microsoft.com/office/powerpoint/2010/main" val="20534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A06A9-86B6-490C-922F-89F0CA90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Absenzen und Urlaub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2F75BB-EEE7-4789-9FB8-8DA666B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96105"/>
          </a:xfrm>
        </p:spPr>
        <p:txBody>
          <a:bodyPr>
            <a:noAutofit/>
          </a:bodyPr>
          <a:lstStyle/>
          <a:p>
            <a:pPr marL="361950" indent="-361950">
              <a:lnSpc>
                <a:spcPct val="10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de-CH" altLang="de-DE" sz="1800" dirty="0" smtClean="0">
                <a:sym typeface="Wingdings 3" pitchFamily="18" charset="2"/>
              </a:rPr>
              <a:t>Wer </a:t>
            </a:r>
            <a:r>
              <a:rPr lang="de-CH" altLang="de-DE" sz="1800" b="1" dirty="0" smtClean="0">
                <a:sym typeface="Wingdings 3" pitchFamily="18" charset="2"/>
              </a:rPr>
              <a:t>nicht kommen oder bleiben</a:t>
            </a:r>
            <a:r>
              <a:rPr lang="de-CH" altLang="de-DE" sz="1800" dirty="0" smtClean="0">
                <a:sym typeface="Wingdings 3" pitchFamily="18" charset="2"/>
              </a:rPr>
              <a:t> kann, meldet dies </a:t>
            </a:r>
            <a:r>
              <a:rPr lang="de-CH" altLang="de-DE" sz="1800" b="1" dirty="0" smtClean="0">
                <a:sym typeface="Wingdings 3" pitchFamily="18" charset="2"/>
              </a:rPr>
              <a:t>umgehend</a:t>
            </a:r>
            <a:r>
              <a:rPr lang="de-CH" altLang="de-DE" sz="1800" dirty="0" smtClean="0">
                <a:sym typeface="Wingdings 3" pitchFamily="18" charset="2"/>
              </a:rPr>
              <a:t> auf</a:t>
            </a:r>
            <a:br>
              <a:rPr lang="de-CH" altLang="de-DE" sz="1800" dirty="0" smtClean="0">
                <a:sym typeface="Wingdings 3" pitchFamily="18" charset="2"/>
              </a:rPr>
            </a:br>
            <a:r>
              <a:rPr lang="de-CH" altLang="de-DE" sz="1800" b="1" dirty="0" smtClean="0">
                <a:sym typeface="Wingdings 3" pitchFamily="18" charset="2"/>
              </a:rPr>
              <a:t>MS Teams </a:t>
            </a:r>
            <a:r>
              <a:rPr lang="de-CH" altLang="de-DE" sz="1800" dirty="0" smtClean="0">
                <a:sym typeface="Wingdings 3" pitchFamily="18" charset="2"/>
              </a:rPr>
              <a:t>der Klassenlehrperson</a:t>
            </a:r>
          </a:p>
          <a:p>
            <a:pPr marL="361950" indent="-361950">
              <a:lnSpc>
                <a:spcPct val="10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de-CH" altLang="de-DE" sz="1800" b="1" dirty="0" smtClean="0">
                <a:sym typeface="Wingdings 3" pitchFamily="18" charset="2"/>
              </a:rPr>
              <a:t>Entschuldigungen</a:t>
            </a:r>
            <a:r>
              <a:rPr lang="de-CH" altLang="de-DE" sz="1800" dirty="0" smtClean="0">
                <a:sym typeface="Wingdings 3" pitchFamily="18" charset="2"/>
              </a:rPr>
              <a:t> </a:t>
            </a:r>
            <a:r>
              <a:rPr lang="de-CH" altLang="de-DE" sz="1800" dirty="0">
                <a:sym typeface="Wingdings 3" pitchFamily="18" charset="2"/>
              </a:rPr>
              <a:t>innerhalb von </a:t>
            </a:r>
            <a:r>
              <a:rPr lang="de-CH" altLang="de-DE" sz="1800" b="1" dirty="0">
                <a:sym typeface="Wingdings 3" pitchFamily="18" charset="2"/>
              </a:rPr>
              <a:t>8 Tagen</a:t>
            </a:r>
            <a:r>
              <a:rPr lang="de-CH" altLang="de-DE" sz="1800" dirty="0">
                <a:sym typeface="Wingdings 3" pitchFamily="18" charset="2"/>
              </a:rPr>
              <a:t> der Klassenlehrperson vorlegen.</a:t>
            </a:r>
          </a:p>
          <a:p>
            <a:pPr marL="361950" indent="-361950">
              <a:lnSpc>
                <a:spcPct val="10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de-CH" altLang="de-DE" sz="1800" b="1" dirty="0">
                <a:sym typeface="Wingdings 3" pitchFamily="18" charset="2"/>
              </a:rPr>
              <a:t>Maximal 3 Verspätungen</a:t>
            </a:r>
            <a:r>
              <a:rPr lang="de-CH" altLang="de-DE" sz="1800" dirty="0">
                <a:sym typeface="Wingdings 3" pitchFamily="18" charset="2"/>
              </a:rPr>
              <a:t> pro Semester werden entschuldigt. </a:t>
            </a:r>
          </a:p>
          <a:p>
            <a:pPr marL="361950" indent="-361950">
              <a:lnSpc>
                <a:spcPct val="10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de-CH" altLang="de-DE" sz="1800" b="1" dirty="0">
                <a:sym typeface="Wingdings 3" pitchFamily="18" charset="2"/>
              </a:rPr>
              <a:t>Voraussehbare Absenzen</a:t>
            </a:r>
            <a:r>
              <a:rPr lang="de-CH" altLang="de-DE" sz="1800" dirty="0">
                <a:sym typeface="Wingdings 3" pitchFamily="18" charset="2"/>
              </a:rPr>
              <a:t>: </a:t>
            </a:r>
            <a:r>
              <a:rPr lang="de-CH" altLang="de-DE" sz="1800" b="1" dirty="0">
                <a:sym typeface="Wingdings 3" pitchFamily="18" charset="2"/>
              </a:rPr>
              <a:t>Urlaubsgesuch </a:t>
            </a:r>
            <a:r>
              <a:rPr lang="de-CH" altLang="de-DE" sz="1800" dirty="0" smtClean="0">
                <a:sym typeface="Wingdings 3" pitchFamily="18" charset="2"/>
              </a:rPr>
              <a:t>mind</a:t>
            </a:r>
            <a:r>
              <a:rPr lang="de-CH" altLang="de-DE" sz="1800" dirty="0">
                <a:sym typeface="Wingdings 3" pitchFamily="18" charset="2"/>
              </a:rPr>
              <a:t>. </a:t>
            </a:r>
            <a:r>
              <a:rPr lang="de-CH" altLang="de-DE" sz="1800" b="1" dirty="0">
                <a:sym typeface="Wingdings 3" pitchFamily="18" charset="2"/>
              </a:rPr>
              <a:t>14 Tage vorher</a:t>
            </a:r>
            <a:r>
              <a:rPr lang="de-CH" altLang="de-DE" sz="1800" dirty="0">
                <a:sym typeface="Wingdings 3" pitchFamily="18" charset="2"/>
              </a:rPr>
              <a:t> bei der Klassenlehrperson einreichen.</a:t>
            </a:r>
          </a:p>
          <a:p>
            <a:pPr marL="361950" indent="-361950">
              <a:lnSpc>
                <a:spcPct val="10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de-CH" altLang="de-DE" sz="1800" b="1" dirty="0">
                <a:sym typeface="Wingdings 3" pitchFamily="18" charset="2"/>
              </a:rPr>
              <a:t>Ferienverlängerungen</a:t>
            </a:r>
            <a:r>
              <a:rPr lang="de-CH" altLang="de-DE" sz="1800" dirty="0">
                <a:sym typeface="Wingdings 3" pitchFamily="18" charset="2"/>
              </a:rPr>
              <a:t> können auf dieser Stufe </a:t>
            </a:r>
            <a:r>
              <a:rPr lang="de-CH" altLang="de-DE" sz="1800" b="1" dirty="0">
                <a:sym typeface="Wingdings 3" pitchFamily="18" charset="2"/>
              </a:rPr>
              <a:t>nicht</a:t>
            </a:r>
            <a:r>
              <a:rPr lang="de-CH" altLang="de-DE" sz="1800" dirty="0">
                <a:sym typeface="Wingdings 3" pitchFamily="18" charset="2"/>
              </a:rPr>
              <a:t> mehr bewilligt werden</a:t>
            </a:r>
            <a:r>
              <a:rPr lang="de-CH" altLang="de-DE" sz="1800" dirty="0" smtClean="0">
                <a:sym typeface="Wingdings 3" pitchFamily="18" charset="2"/>
              </a:rPr>
              <a:t>.</a:t>
            </a:r>
          </a:p>
          <a:p>
            <a:pPr marL="361950" indent="-361950">
              <a:lnSpc>
                <a:spcPct val="100000"/>
              </a:lnSpc>
              <a:buClr>
                <a:srgbClr val="0070C0"/>
              </a:buClr>
              <a:buFont typeface="Wingdings" pitchFamily="2" charset="2"/>
              <a:buChar char="Ø"/>
            </a:pPr>
            <a:r>
              <a:rPr lang="de-CH" altLang="de-DE" sz="1800" dirty="0">
                <a:sym typeface="Wingdings 3" pitchFamily="18" charset="2"/>
              </a:rPr>
              <a:t>Verstösse gegen die Absenzenordnung bleiben nicht ohne Folgen…</a:t>
            </a:r>
          </a:p>
          <a:p>
            <a:pPr marL="0" indent="0" algn="ctr">
              <a:lnSpc>
                <a:spcPct val="100000"/>
              </a:lnSpc>
              <a:buClr>
                <a:srgbClr val="0070C0"/>
              </a:buClr>
              <a:buNone/>
            </a:pPr>
            <a:r>
              <a:rPr lang="de-CH" altLang="de-DE" sz="1800" i="1" dirty="0">
                <a:sym typeface="Wingdings 3" pitchFamily="18" charset="2"/>
              </a:rPr>
              <a:t>Es lohnt sich, zur Schule zu kommen! </a:t>
            </a:r>
            <a:r>
              <a:rPr lang="de-CH" altLang="de-DE" sz="1800" dirty="0" smtClean="0">
                <a:sym typeface="Wingdings" pitchFamily="2" charset="2"/>
              </a:rPr>
              <a:t></a:t>
            </a:r>
            <a:endParaRPr lang="de-CH" altLang="de-DE" sz="1800" dirty="0"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5910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A06A9-86B6-490C-922F-89F0CA90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Verantwortung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2F75BB-EEE7-4789-9FB8-8DA666B0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indent="-355600" defTabSz="786289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Wingdings 2" panose="05020102010507070707" pitchFamily="18" charset="2"/>
              <a:buChar char=""/>
              <a:tabLst>
                <a:tab pos="4664075" algn="l"/>
              </a:tabLst>
            </a:pPr>
            <a:r>
              <a:rPr lang="de-CH" sz="2800" b="1" dirty="0"/>
              <a:t>Präsenz</a:t>
            </a:r>
            <a:r>
              <a:rPr lang="de-CH" sz="2800" dirty="0"/>
              <a:t> – wenn immer möglich</a:t>
            </a:r>
          </a:p>
          <a:p>
            <a:pPr marL="355600" indent="-355600" defTabSz="786289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Wingdings 2" panose="05020102010507070707" pitchFamily="18" charset="2"/>
              <a:buChar char=""/>
              <a:tabLst>
                <a:tab pos="4664075" algn="l"/>
              </a:tabLst>
            </a:pPr>
            <a:r>
              <a:rPr lang="de-CH" sz="2800" b="1" dirty="0" smtClean="0"/>
              <a:t>Zusammenleben</a:t>
            </a:r>
            <a:r>
              <a:rPr lang="de-CH" sz="2800" dirty="0" smtClean="0"/>
              <a:t> – Respekt zeigen</a:t>
            </a:r>
            <a:endParaRPr lang="de-CH" sz="2800" dirty="0"/>
          </a:p>
          <a:p>
            <a:pPr marL="355600" indent="-355600" defTabSz="786289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Wingdings 2" panose="05020102010507070707" pitchFamily="18" charset="2"/>
              <a:buChar char=""/>
              <a:tabLst>
                <a:tab pos="4664075" algn="l"/>
              </a:tabLst>
            </a:pPr>
            <a:r>
              <a:rPr lang="de-CH" sz="2800" b="1" dirty="0"/>
              <a:t>BYOD</a:t>
            </a:r>
            <a:r>
              <a:rPr lang="de-CH" sz="2800" dirty="0"/>
              <a:t> – Sorgfalt wird </a:t>
            </a:r>
            <a:r>
              <a:rPr lang="de-CH" sz="2800" dirty="0" smtClean="0"/>
              <a:t>verlangt</a:t>
            </a:r>
            <a:endParaRPr lang="de-CH" sz="2800" i="1" dirty="0"/>
          </a:p>
        </p:txBody>
      </p:sp>
    </p:spTree>
    <p:extLst>
      <p:ext uri="{BB962C8B-B14F-4D97-AF65-F5344CB8AC3E}">
        <p14:creationId xmlns:p14="http://schemas.microsoft.com/office/powerpoint/2010/main" val="9927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A06A9-86B6-490C-922F-89F0CA90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Promotionsbestimmungen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2F75BB-EEE7-4789-9FB8-8DA666B0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indent="-355600">
              <a:buClr>
                <a:srgbClr val="0070C0"/>
              </a:buClr>
            </a:pPr>
            <a:r>
              <a:rPr lang="de-DE" altLang="de-DE" sz="2800" b="1" dirty="0">
                <a:sym typeface="Wingdings 3" pitchFamily="18" charset="2"/>
              </a:rPr>
              <a:t>Doppelte Kompensation </a:t>
            </a:r>
            <a:r>
              <a:rPr lang="de-DE" altLang="de-DE" sz="2800" dirty="0">
                <a:sym typeface="Wingdings 3" pitchFamily="18" charset="2"/>
              </a:rPr>
              <a:t>der ungenügenden</a:t>
            </a:r>
            <a:r>
              <a:rPr lang="de-CH" altLang="de-DE" sz="2800" dirty="0">
                <a:sym typeface="Wingdings 3" pitchFamily="18" charset="2"/>
              </a:rPr>
              <a:t> Noten</a:t>
            </a:r>
          </a:p>
          <a:p>
            <a:pPr marL="355600" indent="-355600">
              <a:buClr>
                <a:srgbClr val="0070C0"/>
              </a:buClr>
            </a:pPr>
            <a:r>
              <a:rPr lang="de-CH" altLang="de-DE" sz="2800" dirty="0">
                <a:sym typeface="Wingdings 3" pitchFamily="18" charset="2"/>
              </a:rPr>
              <a:t>Höchstens </a:t>
            </a:r>
            <a:r>
              <a:rPr lang="de-CH" altLang="de-DE" sz="2800" b="1" dirty="0">
                <a:solidFill>
                  <a:srgbClr val="FF0000"/>
                </a:solidFill>
                <a:sym typeface="Wingdings 3" pitchFamily="18" charset="2"/>
              </a:rPr>
              <a:t>3</a:t>
            </a:r>
            <a:r>
              <a:rPr lang="de-CH" altLang="de-DE" sz="2800" dirty="0">
                <a:sym typeface="Wingdings 3" pitchFamily="18" charset="2"/>
              </a:rPr>
              <a:t> ungenügende Zeugnisnoten</a:t>
            </a:r>
          </a:p>
          <a:p>
            <a:pPr>
              <a:buClr>
                <a:srgbClr val="3333FF"/>
              </a:buClr>
              <a:buFont typeface="Wingdings" panose="05000000000000000000" pitchFamily="2" charset="2"/>
              <a:buChar char="ü"/>
            </a:pPr>
            <a:endParaRPr lang="de-CH" altLang="de-DE" sz="2800" dirty="0"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959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 Präsentation neu 16-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 Präsentation.potx" id="{A7D48C72-14AA-484D-A154-CD03D2DB2962}" vid="{286541FC-FA4F-407E-ABA6-58F70E3196CF}"/>
    </a:ext>
  </a:extLst>
</a:theme>
</file>

<file path=ppt/theme/theme2.xml><?xml version="1.0" encoding="utf-8"?>
<a:theme xmlns:a="http://schemas.openxmlformats.org/drawingml/2006/main" name="WW TSB Präsentationsvorlage 16-10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 Präsentation neu 16-10</Template>
  <TotalTime>0</TotalTime>
  <Words>589</Words>
  <Application>Microsoft Office PowerPoint</Application>
  <PresentationFormat>Bildschirmpräsentation (16:10)</PresentationFormat>
  <Paragraphs>92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Arial</vt:lpstr>
      <vt:lpstr>Calibri</vt:lpstr>
      <vt:lpstr>Segoe UI</vt:lpstr>
      <vt:lpstr>Symbol</vt:lpstr>
      <vt:lpstr>Wingdings</vt:lpstr>
      <vt:lpstr>Wingdings 2</vt:lpstr>
      <vt:lpstr>Wingdings 3</vt:lpstr>
      <vt:lpstr>WW Präsentation neu 16-10</vt:lpstr>
      <vt:lpstr>WW TSB Präsentationsvorlage 16-10</vt:lpstr>
      <vt:lpstr>Herzlich willkommen</vt:lpstr>
      <vt:lpstr>Ablauf</vt:lpstr>
      <vt:lpstr>PowerPoint-Präsentation</vt:lpstr>
      <vt:lpstr>Die Mitglieder der Schulleitung</vt:lpstr>
      <vt:lpstr>Bitte beachten…</vt:lpstr>
      <vt:lpstr>Unsere Hausordnung</vt:lpstr>
      <vt:lpstr>Absenzen und Urlaub</vt:lpstr>
      <vt:lpstr>Verantwortung</vt:lpstr>
      <vt:lpstr>Promotionsbestimmungen</vt:lpstr>
      <vt:lpstr>Repetition?</vt:lpstr>
      <vt:lpstr>Notengebung</vt:lpstr>
      <vt:lpstr>Lernberichte und Standortgespräche</vt:lpstr>
      <vt:lpstr>Unterstützung!</vt:lpstr>
      <vt:lpstr>Nachteilsausgleich</vt:lpstr>
      <vt:lpstr>Mildeparagraph</vt:lpstr>
      <vt:lpstr>Lernatelier</vt:lpstr>
      <vt:lpstr>Ausbildungskosten</vt:lpstr>
      <vt:lpstr>Impressionen: Schulbistro</vt:lpstr>
      <vt:lpstr>Impressionen: Mediothek</vt:lpstr>
      <vt:lpstr>Fragen…</vt:lpstr>
      <vt:lpstr>Zusammen geht’s besser…</vt:lpstr>
    </vt:vector>
  </TitlesOfParts>
  <Company>BaselStadt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Patrick Michael Langloh</dc:creator>
  <cp:lastModifiedBy>Patrick Michael Langloh</cp:lastModifiedBy>
  <cp:revision>37</cp:revision>
  <dcterms:created xsi:type="dcterms:W3CDTF">2021-08-23T17:34:05Z</dcterms:created>
  <dcterms:modified xsi:type="dcterms:W3CDTF">2022-08-23T19:22:11Z</dcterms:modified>
</cp:coreProperties>
</file>